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3" r:id="rId9"/>
    <p:sldId id="262" r:id="rId10"/>
    <p:sldId id="260" r:id="rId11"/>
    <p:sldId id="261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9792" autoAdjust="0"/>
  </p:normalViewPr>
  <p:slideViewPr>
    <p:cSldViewPr snapToGrid="0" showGuides="1">
      <p:cViewPr varScale="1">
        <p:scale>
          <a:sx n="113" d="100"/>
          <a:sy n="113" d="100"/>
        </p:scale>
        <p:origin x="559" y="10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6A289-122A-4C9B-B074-0B6FA5506628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E7AAC-132A-4036-8A09-B6C64BD78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62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E7AAC-132A-4036-8A09-B6C64BD780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06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Luria-Delbrück experiment has several important mathematical implications that help distinguish between random mutation and induced mutation models. Let me explain the key mathematical aspects: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Variance-to-Mean Ratio (VMR)</a:t>
            </a:r>
            <a:r>
              <a:rPr lang="en-US" dirty="0"/>
              <a:t>: This is the critical statistical indicator in the experiment.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 the random mutation model, VMR &gt; 1 (overdispersion)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 the induced mutation model, VMR ≈ 1 (Poisson distribution)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Distribution Shape</a:t>
            </a:r>
            <a:r>
              <a:rPr lang="en-US" dirty="0"/>
              <a:t>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Random mutation produces a highly skewed, heavy-tailed distribution (often following the Luria-Delbrück distribution)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Induced mutation follows a Poisson distribution (symmetrical, light-tailed)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Fluctuation Test Implications</a:t>
            </a:r>
            <a:r>
              <a:rPr lang="en-US" dirty="0"/>
              <a:t>: The random mutation model predicts high variance between cultures because mutations occur randomly during growth, leading to "jackpot" cultures with many mutants.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Mathematical Foundations</a:t>
            </a:r>
            <a:r>
              <a:rPr lang="en-US" dirty="0"/>
              <a:t>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The random mutation model aligns with stochastic processes and can be modeled using branching processes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The induced mutation model follows more deterministic statistical patterns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Mutation Rate Estimation</a:t>
            </a:r>
            <a:r>
              <a:rPr lang="en-US" dirty="0"/>
              <a:t>: The mathematics allows calculation of mutation rates using the P0 method (fraction of cultures with zero mutants) or using the method of moments based on the distribution parameters.</a:t>
            </a:r>
          </a:p>
          <a:p>
            <a:r>
              <a:rPr lang="en-US" dirty="0"/>
              <a:t>These mathematical implications were revolutionary because they provided a statistical framework to distinguish between competing biological theories, establishing a powerful connection between mathematics and evolutionary biology.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E7AAC-132A-4036-8A09-B6C64BD780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86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E7AAC-132A-4036-8A09-B6C64BD780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9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7DCC-A4A3-C71D-F441-53BBA157C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59879-4880-99C3-B902-3B3B6E3E3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76497-5EAE-49BE-52CB-58D84450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89C44-6027-F665-C0F7-8CE65CBD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5E19E-5624-F5E9-0513-26DBF984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47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FA9C5-4242-EC5E-AD8E-538871AD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7C3A6F-6096-B3DA-18C2-12118998F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622A2-7743-204C-28A8-8F628E53F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506E4-9CD9-5ABD-F167-C268F8EE5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D0049-DB1B-2527-1C41-5D6E6B59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2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881EAB-865A-C62E-0317-EE31177B3C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A9EA7-0A9C-1719-EBCD-75AF63950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1E429-DEBE-E7A7-0436-58F5189E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EE25C-479E-035B-E759-95C5E02B6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1EFF8-6D30-5C30-AF9A-24543AB71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05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8509B-C5FF-1F05-F207-5D25DD2C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6C46E-2F43-40A7-59D3-EC26BAB26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A5326-97F7-2126-CAD4-FCF49F47A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C1A9B-324A-DA53-1D1D-A939F4DA3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E401B-56FF-FE45-36C4-2F5BB617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20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A7020-E434-5234-99FD-680A614C2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75305-9846-D773-9AAE-74FACCD22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1EB66-15E1-C7C0-619F-F3AE6D82F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84DBD-5BD0-A45F-D525-240E3119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632DB-C3D8-96EB-90D9-8561D54ED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3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CF441-A19A-7AD4-7C80-95E81D8FC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76A98-D6FD-36E7-D25F-BC820A20B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D0A3D-2222-D0CE-FF47-B08ABEEC7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95D89-657F-0C49-72DB-D8A8CF082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453D8-1A33-A4D1-6903-28D9DE8F0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A9086-3197-8D39-50F0-48FCC431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8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E8903-BB2F-A2B2-6DD9-A45D80D00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F02F4-E893-DEE8-63BE-FD704FF41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BF812-D2BE-2EAE-FED5-1F17D7E43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9AE654-103F-2CE0-1EC6-07FACC34B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239D14-710D-4A5C-257E-5D32656B4F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F3B9B-2A58-5250-14A9-85CA2507B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2F906F-A32E-D5B9-4570-7329C95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2B8BFD-6CCD-2F1C-859B-B3AEE56F3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0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6A8C-4A1A-7D03-F211-36685124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57AD8-83E9-23FF-EA7F-17C59B99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5E203-04EE-C1E5-3152-E984A53A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FE2C2-20DA-7C2A-B679-AD053FFFD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2AFD77-642F-3FF2-6794-A1F35E65A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069F90-C657-4F74-C816-16057F992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5B12E-CF0A-9411-56B9-06A1642EA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80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E8DAE-F53B-AD9E-A914-F0B57230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ADA2-BC21-75EC-55B6-3041F0572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EEDC8-DA02-1FBE-4BF3-AF3389547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26154-4AFC-0AC1-B61B-24C019F6F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D4E30-3C9A-0027-5922-344FB4016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595A3-373D-2ACD-6D1A-945D13E0F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34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0EE34-DB44-57F9-A57A-ED9AF23C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51C3BB-3AC3-1C27-3A00-468E146661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974E8-49D0-8E3D-FC77-1E7F995D9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D22BF-71B4-6206-795C-10E05C5D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D61B4F-0A36-12B3-EFED-B879DA30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34687-6A89-0660-878C-BB71C0029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0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8445FD-AEF9-D2B3-3B95-30B0BFB07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0AE81-E9D7-1109-664B-D39525B82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C1985-B5A6-9029-F36A-0B4EE0881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F5817-C085-E09A-50CE-CCDCA661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FDFEC-C44E-3B39-CCE5-59E9690A2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87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923A-F2F5-B738-FAF0-FD009EA988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Luria-Delbrück Experiment: Model Comparison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A5D6A8-6910-540E-0433-C58E483B99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Yuval Koren &amp; Bar Cohen</a:t>
            </a:r>
          </a:p>
          <a:p>
            <a:r>
              <a:rPr lang="en-US" dirty="0"/>
              <a:t>3.4.2025</a:t>
            </a:r>
            <a:br>
              <a:rPr lang="en-US" dirty="0"/>
            </a:br>
            <a:r>
              <a:rPr lang="en-US" dirty="0"/>
              <a:t>Evolution through programming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072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90984B-54C9-E5EB-8610-7D06BC9E4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340" y="1584356"/>
            <a:ext cx="7267715" cy="50018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917E9F-64FB-9494-5F73-C170D53E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01" y="91396"/>
            <a:ext cx="10036828" cy="1708242"/>
          </a:xfrm>
        </p:spPr>
        <p:txBody>
          <a:bodyPr anchor="ctr">
            <a:normAutofit/>
          </a:bodyPr>
          <a:lstStyle/>
          <a:p>
            <a:r>
              <a:rPr lang="en-US" sz="3600" dirty="0"/>
              <a:t>Induced Mutation – Poisson distribution </a:t>
            </a:r>
          </a:p>
        </p:txBody>
      </p:sp>
    </p:spTree>
    <p:extLst>
      <p:ext uri="{BB962C8B-B14F-4D97-AF65-F5344CB8AC3E}">
        <p14:creationId xmlns:p14="http://schemas.microsoft.com/office/powerpoint/2010/main" val="225491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5A7D0C-8B9F-FEBB-E154-A7E5455CFD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998" t="63069" r="13205" b="14074"/>
          <a:stretch/>
        </p:blipFill>
        <p:spPr>
          <a:xfrm>
            <a:off x="5776544" y="1431170"/>
            <a:ext cx="5274415" cy="3062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EF8D32-5BDC-B8CC-49AA-6DFF84321F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547" t="110" r="12296" b="50155"/>
          <a:stretch/>
        </p:blipFill>
        <p:spPr>
          <a:xfrm>
            <a:off x="959971" y="1431170"/>
            <a:ext cx="4734964" cy="516341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70C2732-DAC6-29CC-3338-6D5A7A13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881" y="263412"/>
            <a:ext cx="8812239" cy="1040287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600" dirty="0"/>
              <a:t>Variance/ mean ratio helps to distinguish between models </a:t>
            </a:r>
          </a:p>
        </p:txBody>
      </p:sp>
    </p:spTree>
    <p:extLst>
      <p:ext uri="{BB962C8B-B14F-4D97-AF65-F5344CB8AC3E}">
        <p14:creationId xmlns:p14="http://schemas.microsoft.com/office/powerpoint/2010/main" val="2970270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𝐁𝐚𝐜𝐭𝐞𝐫𝐢𝐚 - 🦷 𝐅𝐨𝐫𝐞𝐬𝐭 &amp; 𝐑𝐚𝐲 😊 𝐃𝐞𝐧𝐭𝐢𝐬𝐭𝐬,  𝐎𝐫𝐭𝐡𝐨𝐝𝐨𝐧𝐭𝐢𝐬𝐭𝐬, 𝐈𝐦𝐩𝐥𝐚𝐧𝐭 𝐒𝐮𝐫𝐠𝐞𝐨𝐧𝐬">
            <a:extLst>
              <a:ext uri="{FF2B5EF4-FFF2-40B4-BE49-F238E27FC236}">
                <a16:creationId xmlns:a16="http://schemas.microsoft.com/office/drawing/2014/main" id="{D0E881DD-D1DE-DBE6-7A02-6676AFAFF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" b="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F04EF-4248-C600-DD8A-709F09F5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29252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085A8F-E3AF-71E7-012D-2CEC6BBD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Theoretical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0A2ED-06A7-1A8D-891E-287341128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082786"/>
            <a:ext cx="5334197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Two competing hypotheses: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Darwinian (Random) Mutation:</a:t>
            </a:r>
            <a:r>
              <a:rPr lang="en-US" sz="2000" dirty="0"/>
              <a:t> Mutations occur spontaneously during bacterial growth, independent of selective pressure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Lamarckian (Induced) Mutation:</a:t>
            </a:r>
            <a:r>
              <a:rPr lang="en-US" sz="2000" dirty="0"/>
              <a:t> Mutations arise as a direct response to selective pressure</a:t>
            </a:r>
          </a:p>
          <a:p>
            <a:endParaRPr lang="en-US" sz="2000" dirty="0"/>
          </a:p>
        </p:txBody>
      </p:sp>
      <p:pic>
        <p:nvPicPr>
          <p:cNvPr id="2050" name="Picture 2" descr="Luria–Delbrück experiment - Wikipedia">
            <a:extLst>
              <a:ext uri="{FF2B5EF4-FFF2-40B4-BE49-F238E27FC236}">
                <a16:creationId xmlns:a16="http://schemas.microsoft.com/office/drawing/2014/main" id="{D76EE589-A486-892D-11D2-86B32B5CC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"/>
          <a:stretch/>
        </p:blipFill>
        <p:spPr bwMode="auto">
          <a:xfrm>
            <a:off x="6857797" y="154982"/>
            <a:ext cx="5205394" cy="6703017"/>
          </a:xfrm>
          <a:prstGeom prst="rect">
            <a:avLst/>
          </a:prstGeom>
          <a:noFill/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676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13672-FA97-A803-DF2F-E907B0717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6210500" cy="1708242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Mathematical implications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2E70-1EA8-7FB5-4411-AB5A9B856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71" y="2461981"/>
            <a:ext cx="6998264" cy="3769835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baseline="-6000" dirty="0"/>
              <a:t>Random model: Variance &gt; Mean (Variance-to-Mean Ratio &gt; 1)</a:t>
            </a:r>
            <a:endParaRPr kumimoji="0" lang="en-US" altLang="en-US" sz="3200" b="0" i="0" u="none" strike="noStrike" cap="none" normalizeH="0" baseline="-600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-6000" dirty="0">
                <a:ln>
                  <a:noFill/>
                </a:ln>
                <a:effectLst/>
                <a:latin typeface="Arial" panose="020B0604020202020204" pitchFamily="34" charset="0"/>
              </a:rPr>
              <a:t>Highly skewed, heavy-tailed distribution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-6000" dirty="0">
                <a:ln>
                  <a:noFill/>
                </a:ln>
                <a:effectLst/>
                <a:latin typeface="Arial" panose="020B0604020202020204" pitchFamily="34" charset="0"/>
              </a:rPr>
              <a:t> Negative Binomial distribution or a Log-Normal distribution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baseline="-6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aseline="-6000" dirty="0"/>
              <a:t>Induced model: Variance ≈ Mean (Variance-to-Mean Ratio ≈ 1)</a:t>
            </a:r>
          </a:p>
          <a:p>
            <a:pPr lvl="1"/>
            <a:r>
              <a:rPr lang="en-US" sz="3200" baseline="-6000" dirty="0"/>
              <a:t>Poisson distribution	</a:t>
            </a:r>
          </a:p>
        </p:txBody>
      </p:sp>
      <p:pic>
        <p:nvPicPr>
          <p:cNvPr id="1030" name="Picture 6" descr="Output image">
            <a:extLst>
              <a:ext uri="{FF2B5EF4-FFF2-40B4-BE49-F238E27FC236}">
                <a16:creationId xmlns:a16="http://schemas.microsoft.com/office/drawing/2014/main" id="{808FF001-3EC2-41CD-5393-4EDCA1EBB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635" y="184451"/>
            <a:ext cx="4666579" cy="31211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utput image">
            <a:extLst>
              <a:ext uri="{FF2B5EF4-FFF2-40B4-BE49-F238E27FC236}">
                <a16:creationId xmlns:a16="http://schemas.microsoft.com/office/drawing/2014/main" id="{EAF4F0CD-0C84-5B58-B774-AED0F619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635" y="3593949"/>
            <a:ext cx="4666579" cy="31264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350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A96BC4D-528D-BC4E-887A-1D20B4BCD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01" y="91396"/>
            <a:ext cx="10036828" cy="1708242"/>
          </a:xfrm>
        </p:spPr>
        <p:txBody>
          <a:bodyPr anchor="ctr">
            <a:normAutofit/>
          </a:bodyPr>
          <a:lstStyle/>
          <a:p>
            <a:r>
              <a:rPr lang="en-US" sz="3600" dirty="0"/>
              <a:t>Random Mutation result in heavy-tail distribution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5A1AB3-235F-5ACC-D61A-5D42AC2EE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150" y="1318097"/>
            <a:ext cx="7119240" cy="544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37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A96BC4D-528D-BC4E-887A-1D20B4BCD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01" y="91396"/>
            <a:ext cx="10036828" cy="1708242"/>
          </a:xfrm>
        </p:spPr>
        <p:txBody>
          <a:bodyPr anchor="ctr">
            <a:normAutofit/>
          </a:bodyPr>
          <a:lstStyle/>
          <a:p>
            <a:r>
              <a:rPr lang="en-US" sz="3600" dirty="0"/>
              <a:t>Random Mutation result in heavy-tail distribution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B8FC5B-A358-A06B-B5A1-40EA3CE35A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231" t="48360" r="1" b="-1"/>
          <a:stretch/>
        </p:blipFill>
        <p:spPr>
          <a:xfrm>
            <a:off x="2501774" y="1129683"/>
            <a:ext cx="6715603" cy="546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A96BC4D-528D-BC4E-887A-1D20B4BCD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01" y="91396"/>
            <a:ext cx="10036828" cy="104028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The Log-Normal distribution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B8FC5B-A358-A06B-B5A1-40EA3CE35A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231" t="48360" r="1" b="-1"/>
          <a:stretch/>
        </p:blipFill>
        <p:spPr>
          <a:xfrm>
            <a:off x="0" y="1749506"/>
            <a:ext cx="5936823" cy="4831164"/>
          </a:xfrm>
          <a:prstGeom prst="rect">
            <a:avLst/>
          </a:prstGeom>
        </p:spPr>
      </p:pic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B103336C-F13C-813A-3CB1-BB76D4091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823" y="2011498"/>
            <a:ext cx="6177904" cy="456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1EAA7-807B-40CD-129D-633AC6A22A24}"/>
              </a:ext>
            </a:extLst>
          </p:cNvPr>
          <p:cNvSpPr txBox="1">
            <a:spLocks/>
          </p:cNvSpPr>
          <p:nvPr/>
        </p:nvSpPr>
        <p:spPr>
          <a:xfrm>
            <a:off x="257082" y="708571"/>
            <a:ext cx="10951107" cy="1040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The probability dist. of a random variable whose </a:t>
            </a:r>
            <a:r>
              <a:rPr lang="en-US" sz="2400" b="1" dirty="0"/>
              <a:t>logarithm</a:t>
            </a:r>
            <a:r>
              <a:rPr lang="en-US" sz="2400" dirty="0"/>
              <a:t> is </a:t>
            </a:r>
            <a:r>
              <a:rPr lang="en-US" sz="2400" b="1" dirty="0"/>
              <a:t>normally distributed</a:t>
            </a:r>
          </a:p>
        </p:txBody>
      </p:sp>
    </p:spTree>
    <p:extLst>
      <p:ext uri="{BB962C8B-B14F-4D97-AF65-F5344CB8AC3E}">
        <p14:creationId xmlns:p14="http://schemas.microsoft.com/office/powerpoint/2010/main" val="789511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A96BC4D-528D-BC4E-887A-1D20B4BCD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01" y="91396"/>
            <a:ext cx="10036828" cy="104028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The Log-Normal distribution – why? An intuition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1EAA7-807B-40CD-129D-633AC6A22A24}"/>
              </a:ext>
            </a:extLst>
          </p:cNvPr>
          <p:cNvSpPr txBox="1">
            <a:spLocks/>
          </p:cNvSpPr>
          <p:nvPr/>
        </p:nvSpPr>
        <p:spPr>
          <a:xfrm>
            <a:off x="257082" y="1222218"/>
            <a:ext cx="10951107" cy="4463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Random variable whose </a:t>
            </a:r>
            <a:r>
              <a:rPr lang="en-US" sz="2400" b="1" dirty="0"/>
              <a:t>logarithm</a:t>
            </a:r>
            <a:r>
              <a:rPr lang="en-US" sz="2400" dirty="0"/>
              <a:t> is </a:t>
            </a:r>
            <a:r>
              <a:rPr lang="en-US" sz="2400" b="1" dirty="0"/>
              <a:t>normally distributed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/>
              <a:t>Why?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Most of mutant bacteria in the last generation are from the </a:t>
            </a:r>
            <a:r>
              <a:rPr lang="en-US" sz="2400" b="1" dirty="0"/>
              <a:t>first </a:t>
            </a:r>
            <a:r>
              <a:rPr lang="en-US" sz="2400" dirty="0"/>
              <a:t>mutation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(If we have mutation in gen. 3 and in gen. 7, we can neglect gen. 7 offsprings)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How does the generation of first mutation distribute?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Binomial!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~Normal!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So last generation has ~2^k mutants, with k normally distributed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/>
              <a:t>Log-normal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3" name="Picture 2" descr="Luria–Delbrück experiment - Wikipedia">
            <a:extLst>
              <a:ext uri="{FF2B5EF4-FFF2-40B4-BE49-F238E27FC236}">
                <a16:creationId xmlns:a16="http://schemas.microsoft.com/office/drawing/2014/main" id="{CF1FBD3F-0BD1-2590-3B72-469D4EF00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9" t="1491"/>
          <a:stretch/>
        </p:blipFill>
        <p:spPr bwMode="auto">
          <a:xfrm>
            <a:off x="10160440" y="1748858"/>
            <a:ext cx="1774478" cy="4865781"/>
          </a:xfrm>
          <a:prstGeom prst="rect">
            <a:avLst/>
          </a:prstGeom>
          <a:noFill/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310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A7BE55-0DEA-FF0D-0B91-E6978C13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9254"/>
            <a:ext cx="12192000" cy="324376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D720B-334F-6ED0-46B8-5EEA4703A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881" y="263412"/>
            <a:ext cx="8812239" cy="1040287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600" dirty="0"/>
              <a:t>Random , Induced and Combined model presenting different types of distributions </a:t>
            </a:r>
          </a:p>
        </p:txBody>
      </p:sp>
    </p:spTree>
    <p:extLst>
      <p:ext uri="{BB962C8B-B14F-4D97-AF65-F5344CB8AC3E}">
        <p14:creationId xmlns:p14="http://schemas.microsoft.com/office/powerpoint/2010/main" val="3875550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A96BC4D-528D-BC4E-887A-1D20B4BCD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01" y="91396"/>
            <a:ext cx="10036828" cy="1708242"/>
          </a:xfrm>
        </p:spPr>
        <p:txBody>
          <a:bodyPr anchor="ctr">
            <a:normAutofit/>
          </a:bodyPr>
          <a:lstStyle/>
          <a:p>
            <a:r>
              <a:rPr lang="en-US" sz="3600" dirty="0"/>
              <a:t>Induced Mutation – Poisson distribution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F3023-6495-3416-C99C-63129D076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45" y="1448554"/>
            <a:ext cx="7597215" cy="531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40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459</Words>
  <Application>Microsoft Office PowerPoint</Application>
  <PresentationFormat>Widescreen</PresentationFormat>
  <Paragraphs>50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Wingdings</vt:lpstr>
      <vt:lpstr>Office Theme</vt:lpstr>
      <vt:lpstr>Luria-Delbrück Experiment: Model Comparison Report</vt:lpstr>
      <vt:lpstr>Theoretical assumption</vt:lpstr>
      <vt:lpstr>Mathematical implications</vt:lpstr>
      <vt:lpstr>Random Mutation result in heavy-tail distribution</vt:lpstr>
      <vt:lpstr>Random Mutation result in heavy-tail distribution</vt:lpstr>
      <vt:lpstr>The Log-Normal distribution</vt:lpstr>
      <vt:lpstr>The Log-Normal distribution – why? An intuition</vt:lpstr>
      <vt:lpstr>Random , Induced and Combined model presenting different types of distributions </vt:lpstr>
      <vt:lpstr>Induced Mutation – Poisson distribution </vt:lpstr>
      <vt:lpstr>Induced Mutation – Poisson distribution </vt:lpstr>
      <vt:lpstr>Variance/ mean ratio helps to distinguish between models </vt:lpstr>
      <vt:lpstr>Questions?</vt:lpstr>
    </vt:vector>
  </TitlesOfParts>
  <Company>Weizmann Institute of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 Cohen</dc:creator>
  <cp:lastModifiedBy>Bar Cohen</cp:lastModifiedBy>
  <cp:revision>5</cp:revision>
  <dcterms:created xsi:type="dcterms:W3CDTF">2025-04-02T14:11:13Z</dcterms:created>
  <dcterms:modified xsi:type="dcterms:W3CDTF">2025-04-03T05:09:46Z</dcterms:modified>
</cp:coreProperties>
</file>